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70" r:id="rId12"/>
    <p:sldId id="271" r:id="rId13"/>
    <p:sldId id="266" r:id="rId14"/>
    <p:sldId id="267" r:id="rId15"/>
    <p:sldId id="268" r:id="rId16"/>
    <p:sldId id="269" r:id="rId17"/>
    <p:sldId id="275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08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792CE-E131-40D5-9D67-CB3186382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1D5300-EC0B-4389-BB1E-F1D6B6BF6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342D6-41F8-431B-A33C-74D5A70E9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4F4D9-533F-4D03-9EA5-87D16B35DA5F}" type="datetimeFigureOut">
              <a:rPr lang="en-IN" smtClean="0"/>
              <a:t>22-01-2021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6B0CB-F8E6-4703-8409-825698F52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BEA27-0609-4853-853E-1E5D9BC6E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6DBE-42AE-4508-8940-C874BFF44F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9324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BC18C-D832-4BE8-8EA6-01B2D0AC0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60DD68-1ED8-4307-BDBD-34DC31FBE5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4F450-09F4-4872-8BE8-1F9F49F8F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4F4D9-533F-4D03-9EA5-87D16B35DA5F}" type="datetimeFigureOut">
              <a:rPr lang="en-IN" smtClean="0"/>
              <a:t>22-01-2021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89B2A-4838-40AA-A3E3-3AA125816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A6E5B-7647-40B7-9F23-A6A4A045B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6DBE-42AE-4508-8940-C874BFF44F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2134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44B008-AF45-4B5C-9DB0-4C2329C705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3C3AC7-2FE1-4579-945D-EB129E668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724A5-422C-4EDE-A9C7-A714781EF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4F4D9-533F-4D03-9EA5-87D16B35DA5F}" type="datetimeFigureOut">
              <a:rPr lang="en-IN" smtClean="0"/>
              <a:t>22-01-2021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BBDCE-DA57-4E8A-B90C-68B205D6F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2C3E6-5062-4852-B307-450AA109D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6DBE-42AE-4508-8940-C874BFF44F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202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86359-8757-4BAD-AF8D-5CF58156E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BECF2-702F-40DD-B621-22976E55E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FE258-AE48-40D2-A770-9D1B33490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4F4D9-533F-4D03-9EA5-87D16B35DA5F}" type="datetimeFigureOut">
              <a:rPr lang="en-IN" smtClean="0"/>
              <a:t>22-01-2021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27703-60FF-4109-B96F-35B83444C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D110A-206F-462A-887F-D7EDAAE7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6DBE-42AE-4508-8940-C874BFF44F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2991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808F6-99FC-4567-A643-347E5C4A7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FA14A-D509-4429-9033-DAF0B2D1A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C05B3-B07E-4BC7-BA88-23491CC90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4F4D9-533F-4D03-9EA5-87D16B35DA5F}" type="datetimeFigureOut">
              <a:rPr lang="en-IN" smtClean="0"/>
              <a:t>22-01-2021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608C8-884D-46AF-864F-36E00182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A8A31-665B-4C7A-B6A1-D02F67827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6DBE-42AE-4508-8940-C874BFF44F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4734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0D4F1-F65B-4242-BDC6-A2CF12F6E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DB0BF-B71D-4E5C-89BF-AB7BF0EA7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6CAD7B-7E42-458B-B043-A63D06777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BA9402-4AC5-40CD-A54C-B1C8EEF96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4F4D9-533F-4D03-9EA5-87D16B35DA5F}" type="datetimeFigureOut">
              <a:rPr lang="en-IN" smtClean="0"/>
              <a:t>22-01-2021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FD570-47A6-4CAF-AFC1-878812780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4B875-D971-466E-A1F5-ABBA6C0EA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6DBE-42AE-4508-8940-C874BFF44F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0798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18C72-A136-4D35-80CA-EBCCC6055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30D512-0650-4B68-A4D7-A752D1047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8E321B-23A6-413A-B26B-30D9F06E33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C65FB6-F1C5-4DAE-9914-1AE5FF7F63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4524CD-DE70-4A85-BDD7-7DA888625F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214224-597B-4E31-A3CA-FCB86218A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4F4D9-533F-4D03-9EA5-87D16B35DA5F}" type="datetimeFigureOut">
              <a:rPr lang="en-IN" smtClean="0"/>
              <a:t>22-01-2021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732252-1C19-4C16-9581-F5E074935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4B5831-2A98-4ECE-B3E2-1C8B28E60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6DBE-42AE-4508-8940-C874BFF44F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4985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F80C5-E163-4557-9785-3E151A7DC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57BDA2-E243-4CAE-8AC9-1C1F4DFC7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4F4D9-533F-4D03-9EA5-87D16B35DA5F}" type="datetimeFigureOut">
              <a:rPr lang="en-IN" smtClean="0"/>
              <a:t>22-01-2021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A1153-2AB7-4917-9F3B-4D8FDEEBC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DE4265-80A1-43D7-8F41-CDCD1D159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6DBE-42AE-4508-8940-C874BFF44F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08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59E9A2-C8E8-4C42-A693-7587656D0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4F4D9-533F-4D03-9EA5-87D16B35DA5F}" type="datetimeFigureOut">
              <a:rPr lang="en-IN" smtClean="0"/>
              <a:t>22-01-2021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2CB981-EEF1-4EAD-99A5-0DFC01EAF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8F303-ED91-4E24-999C-F0B5BE67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6DBE-42AE-4508-8940-C874BFF44F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0339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2C053-52EB-4A82-AB60-DF8E87CEE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B6138-3953-4714-8762-8474899F6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02E8D-F164-4368-A3D1-4AC2D3285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381B8-B1F5-42FD-9EBD-ED590E727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4F4D9-533F-4D03-9EA5-87D16B35DA5F}" type="datetimeFigureOut">
              <a:rPr lang="en-IN" smtClean="0"/>
              <a:t>22-01-2021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39D117-C4D5-4016-94FA-402289494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45F13-4306-4993-AD4A-CAD780368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6DBE-42AE-4508-8940-C874BFF44F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7969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0FA0B-D2AC-415E-8845-22FAF1616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79A7FD-23E4-495F-95C1-F8AC45B9A7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81385F-81A9-4837-9ACF-FE3335602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1CEE3-BB89-4907-AC63-BE5AD561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4F4D9-533F-4D03-9EA5-87D16B35DA5F}" type="datetimeFigureOut">
              <a:rPr lang="en-IN" smtClean="0"/>
              <a:t>22-01-2021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F230C1-BD74-4B3D-9D16-46FFD23E8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62C0D8-3008-4A8C-8913-8DB2B1B9B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6DBE-42AE-4508-8940-C874BFF44F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2976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7BF115-6D68-4F11-AA16-2D2979685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5D584-706F-4463-8DFF-EE12CE122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E5912-D3DD-4141-8E32-7C9BB14255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4F4D9-533F-4D03-9EA5-87D16B35DA5F}" type="datetimeFigureOut">
              <a:rPr lang="en-IN" smtClean="0"/>
              <a:t>22-01-2021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AAEE8-B4C1-48A0-94DC-1F56DC1530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E0922-A40C-4548-8498-4E529F5F6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36DBE-42AE-4508-8940-C874BFF44F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5664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2DBE4-4AE5-4153-BE10-4731BD360A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Accounting – The Language of Business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7D98D0-20F4-458F-A9A0-47409B180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50072"/>
            <a:ext cx="9144000" cy="1655762"/>
          </a:xfrm>
        </p:spPr>
        <p:txBody>
          <a:bodyPr/>
          <a:lstStyle/>
          <a:p>
            <a:r>
              <a:rPr lang="en-IN" dirty="0"/>
              <a:t>Neeraj Marathe</a:t>
            </a:r>
          </a:p>
          <a:p>
            <a:r>
              <a:rPr lang="en-IN" dirty="0"/>
              <a:t>January 23, 2021</a:t>
            </a:r>
          </a:p>
        </p:txBody>
      </p:sp>
    </p:spTree>
    <p:extLst>
      <p:ext uri="{BB962C8B-B14F-4D97-AF65-F5344CB8AC3E}">
        <p14:creationId xmlns:p14="http://schemas.microsoft.com/office/powerpoint/2010/main" val="2046514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F3DD4-CED3-4D84-B628-A1473C800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4000" dirty="0">
                <a:latin typeface="Verdana" panose="020B0604030504040204" pitchFamily="34" charset="0"/>
                <a:ea typeface="Verdana" panose="020B0604030504040204" pitchFamily="34" charset="0"/>
              </a:rPr>
              <a:t>The accounting cycle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CF86CB-0529-43BD-A253-18E6A0ADB6B9}"/>
              </a:ext>
            </a:extLst>
          </p:cNvPr>
          <p:cNvSpPr txBox="1"/>
          <p:nvPr/>
        </p:nvSpPr>
        <p:spPr>
          <a:xfrm>
            <a:off x="180367" y="1835227"/>
            <a:ext cx="2809186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000" u="sng" dirty="0">
                <a:latin typeface="Verdana" panose="020B0604030504040204" pitchFamily="34" charset="0"/>
                <a:ea typeface="Verdana" panose="020B0604030504040204" pitchFamily="34" charset="0"/>
              </a:rPr>
              <a:t>TRANSACTION</a:t>
            </a:r>
          </a:p>
          <a:p>
            <a:pPr algn="ctr"/>
            <a:r>
              <a:rPr lang="en-IN" sz="2000" dirty="0">
                <a:latin typeface="Verdana" panose="020B0604030504040204" pitchFamily="34" charset="0"/>
                <a:ea typeface="Verdana" panose="020B0604030504040204" pitchFamily="34" charset="0"/>
              </a:rPr>
              <a:t>Paid salaries in cash Rs.10000/-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52AE06B0-1E98-40FD-96D6-B5E045E05C51}"/>
              </a:ext>
            </a:extLst>
          </p:cNvPr>
          <p:cNvSpPr/>
          <p:nvPr/>
        </p:nvSpPr>
        <p:spPr>
          <a:xfrm>
            <a:off x="3228748" y="1035448"/>
            <a:ext cx="2384981" cy="1108149"/>
          </a:xfrm>
          <a:prstGeom prst="cloudCallout">
            <a:avLst>
              <a:gd name="adj1" fmla="val -57310"/>
              <a:gd name="adj2" fmla="val 3973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A/Cs involved:</a:t>
            </a:r>
          </a:p>
          <a:p>
            <a:pPr algn="ctr"/>
            <a:r>
              <a:rPr lang="en-IN" dirty="0">
                <a:solidFill>
                  <a:schemeClr val="tx1"/>
                </a:solidFill>
              </a:rPr>
              <a:t>Salary a/c</a:t>
            </a:r>
          </a:p>
          <a:p>
            <a:pPr algn="ctr"/>
            <a:r>
              <a:rPr lang="en-IN" dirty="0">
                <a:solidFill>
                  <a:schemeClr val="tx1"/>
                </a:solidFill>
              </a:rPr>
              <a:t>Cash a/c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B623897-D54F-4EA1-811A-D1C8A6FC13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120041"/>
              </p:ext>
            </p:extLst>
          </p:nvPr>
        </p:nvGraphicFramePr>
        <p:xfrm>
          <a:off x="7333624" y="1527760"/>
          <a:ext cx="3273416" cy="16306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94196">
                  <a:extLst>
                    <a:ext uri="{9D8B030D-6E8A-4147-A177-3AD203B41FA5}">
                      <a16:colId xmlns:a16="http://schemas.microsoft.com/office/drawing/2014/main" val="2836502935"/>
                    </a:ext>
                  </a:extLst>
                </a:gridCol>
                <a:gridCol w="850238">
                  <a:extLst>
                    <a:ext uri="{9D8B030D-6E8A-4147-A177-3AD203B41FA5}">
                      <a16:colId xmlns:a16="http://schemas.microsoft.com/office/drawing/2014/main" val="372725680"/>
                    </a:ext>
                  </a:extLst>
                </a:gridCol>
                <a:gridCol w="828982">
                  <a:extLst>
                    <a:ext uri="{9D8B030D-6E8A-4147-A177-3AD203B41FA5}">
                      <a16:colId xmlns:a16="http://schemas.microsoft.com/office/drawing/2014/main" val="3873350577"/>
                    </a:ext>
                  </a:extLst>
                </a:gridCol>
              </a:tblGrid>
              <a:tr h="281100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Journal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29242298"/>
                  </a:ext>
                </a:extLst>
              </a:tr>
              <a:tr h="263890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Particulars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Amt Dr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Amt Cr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83773372"/>
                  </a:ext>
                </a:extLst>
              </a:tr>
              <a:tr h="263890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Salary a/c Dr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10,000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87270448"/>
                  </a:ext>
                </a:extLst>
              </a:tr>
              <a:tr h="263890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To Cash a/c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10,000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7713785"/>
                  </a:ext>
                </a:extLst>
              </a:tr>
              <a:tr h="527780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(Being paid salary in cash)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72249441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E77699D3-2CA9-48AB-A1F3-5A343BDF2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624" y="4456568"/>
            <a:ext cx="3029106" cy="971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54D737-D723-4677-85E9-DFCE2A689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624" y="5766256"/>
            <a:ext cx="3003704" cy="9652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112874-1BE9-4415-ABBE-9E2A465BC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781" y="4942368"/>
            <a:ext cx="2101958" cy="11367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7E4A2F-0C19-4D67-A6C5-9EDBDF6650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04" y="5257955"/>
            <a:ext cx="2870348" cy="9461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97F6B92-402F-4474-8CCB-5F5A010AD0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04" y="4010901"/>
            <a:ext cx="2895749" cy="958899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B42C332-2839-4CBF-A99B-1CE8A5B5C4C9}"/>
              </a:ext>
            </a:extLst>
          </p:cNvPr>
          <p:cNvCxnSpPr/>
          <p:nvPr/>
        </p:nvCxnSpPr>
        <p:spPr>
          <a:xfrm flipV="1">
            <a:off x="3063240" y="2212848"/>
            <a:ext cx="4151376" cy="201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B748464-8DF9-4DDF-9EEC-D1E43C38127F}"/>
              </a:ext>
            </a:extLst>
          </p:cNvPr>
          <p:cNvCxnSpPr>
            <a:cxnSpLocks/>
          </p:cNvCxnSpPr>
          <p:nvPr/>
        </p:nvCxnSpPr>
        <p:spPr>
          <a:xfrm>
            <a:off x="3085900" y="2408533"/>
            <a:ext cx="4128716" cy="126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F04F57C-266E-4F95-AC7C-3C5CB909EE20}"/>
              </a:ext>
            </a:extLst>
          </p:cNvPr>
          <p:cNvCxnSpPr>
            <a:cxnSpLocks/>
          </p:cNvCxnSpPr>
          <p:nvPr/>
        </p:nvCxnSpPr>
        <p:spPr>
          <a:xfrm flipH="1">
            <a:off x="621076" y="5640993"/>
            <a:ext cx="3646706" cy="125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B10CB48-6ABC-40F7-83F7-6C91CBA20C70}"/>
              </a:ext>
            </a:extLst>
          </p:cNvPr>
          <p:cNvCxnSpPr>
            <a:cxnSpLocks/>
          </p:cNvCxnSpPr>
          <p:nvPr/>
        </p:nvCxnSpPr>
        <p:spPr>
          <a:xfrm flipH="1">
            <a:off x="4775994" y="4969800"/>
            <a:ext cx="2557630" cy="458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6E70CC-57E2-4C43-BC59-E043F409636D}"/>
              </a:ext>
            </a:extLst>
          </p:cNvPr>
          <p:cNvCxnSpPr>
            <a:cxnSpLocks/>
          </p:cNvCxnSpPr>
          <p:nvPr/>
        </p:nvCxnSpPr>
        <p:spPr>
          <a:xfrm flipH="1" flipV="1">
            <a:off x="4700016" y="5653038"/>
            <a:ext cx="2633608" cy="606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374C6A1-96F4-4DD5-9A72-EF0E68D49D1E}"/>
              </a:ext>
            </a:extLst>
          </p:cNvPr>
          <p:cNvCxnSpPr>
            <a:cxnSpLocks/>
          </p:cNvCxnSpPr>
          <p:nvPr/>
        </p:nvCxnSpPr>
        <p:spPr>
          <a:xfrm flipH="1" flipV="1">
            <a:off x="2093977" y="4821081"/>
            <a:ext cx="2173804" cy="549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rc 31">
            <a:extLst>
              <a:ext uri="{FF2B5EF4-FFF2-40B4-BE49-F238E27FC236}">
                <a16:creationId xmlns:a16="http://schemas.microsoft.com/office/drawing/2014/main" id="{A59A79B1-2A60-449F-AF5D-881D37ACCCD3}"/>
              </a:ext>
            </a:extLst>
          </p:cNvPr>
          <p:cNvSpPr/>
          <p:nvPr/>
        </p:nvSpPr>
        <p:spPr>
          <a:xfrm>
            <a:off x="7787533" y="1343818"/>
            <a:ext cx="3783391" cy="5387688"/>
          </a:xfrm>
          <a:prstGeom prst="arc">
            <a:avLst>
              <a:gd name="adj1" fmla="val 14098893"/>
              <a:gd name="adj2" fmla="val 7051796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B5363802-A4AD-44EB-AE22-F34F827C3B86}"/>
              </a:ext>
            </a:extLst>
          </p:cNvPr>
          <p:cNvCxnSpPr>
            <a:cxnSpLocks/>
          </p:cNvCxnSpPr>
          <p:nvPr/>
        </p:nvCxnSpPr>
        <p:spPr>
          <a:xfrm rot="16200000" flipH="1">
            <a:off x="7850124" y="3296412"/>
            <a:ext cx="1901952" cy="64922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1B3AB65B-7972-451E-AB71-4504D3D82E89}"/>
              </a:ext>
            </a:extLst>
          </p:cNvPr>
          <p:cNvSpPr txBox="1"/>
          <p:nvPr/>
        </p:nvSpPr>
        <p:spPr>
          <a:xfrm>
            <a:off x="0" y="6488668"/>
            <a:ext cx="225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Cash Flow Statement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B154FD4-85DE-41E6-B131-CC3D2ECE1AF4}"/>
              </a:ext>
            </a:extLst>
          </p:cNvPr>
          <p:cNvSpPr/>
          <p:nvPr/>
        </p:nvSpPr>
        <p:spPr>
          <a:xfrm>
            <a:off x="3510794" y="2988726"/>
            <a:ext cx="3273416" cy="1565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Same thing, just presented in different ways again and again!</a:t>
            </a:r>
          </a:p>
        </p:txBody>
      </p:sp>
    </p:spTree>
    <p:extLst>
      <p:ext uri="{BB962C8B-B14F-4D97-AF65-F5344CB8AC3E}">
        <p14:creationId xmlns:p14="http://schemas.microsoft.com/office/powerpoint/2010/main" val="71487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2" grpId="0" animBg="1"/>
      <p:bldP spid="37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AC968-69D3-4A7D-9111-6CCE9B149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4000" dirty="0">
                <a:latin typeface="Verdana" panose="020B0604030504040204" pitchFamily="34" charset="0"/>
                <a:ea typeface="Verdana" panose="020B0604030504040204" pitchFamily="34" charset="0"/>
              </a:rPr>
              <a:t>P&amp;L and Balance 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645EC-964C-4A8B-AC72-6A84F6B95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D77D82-5B22-46EF-84EB-00F959251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04" y="1409608"/>
            <a:ext cx="5468796" cy="54483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300733-9B5C-4FFB-9153-6B60B1B87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548" y="1409608"/>
            <a:ext cx="5194525" cy="544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26E9B-A80B-4B3A-BCCE-E46C31BCF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4000" dirty="0">
                <a:latin typeface="Verdana" panose="020B0604030504040204" pitchFamily="34" charset="0"/>
                <a:ea typeface="Verdana" panose="020B0604030504040204" pitchFamily="34" charset="0"/>
              </a:rPr>
              <a:t>Cash Flow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FF49D-AEFD-4B6A-9EA6-6BDA2D53E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936A7C-A289-4749-8C47-C2E045691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90" y="904043"/>
            <a:ext cx="4635862" cy="59321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154859-7D97-4FA9-8EF7-998B0CB70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466" y="1708715"/>
            <a:ext cx="5187030" cy="242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09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F2B24-0B23-4E65-B863-FA9FBDAB6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4000" dirty="0">
                <a:latin typeface="Verdana" panose="020B0604030504040204" pitchFamily="34" charset="0"/>
                <a:ea typeface="Verdana" panose="020B0604030504040204" pitchFamily="34" charset="0"/>
              </a:rPr>
              <a:t>Why accounting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78FCA-98CA-43F3-B428-732C7E7FD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6464"/>
            <a:ext cx="10515600" cy="52486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IN" sz="2000" dirty="0">
                <a:latin typeface="Verdana" panose="020B0604030504040204" pitchFamily="34" charset="0"/>
                <a:ea typeface="Verdana" panose="020B0604030504040204" pitchFamily="34" charset="0"/>
              </a:rPr>
              <a:t>The way you account for various items determines your profitability as well as assets/liabilities (P&amp;L and Balance Sheet)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IN" sz="2000" dirty="0">
                <a:latin typeface="Verdana" panose="020B0604030504040204" pitchFamily="34" charset="0"/>
                <a:ea typeface="Verdana" panose="020B0604030504040204" pitchFamily="34" charset="0"/>
              </a:rPr>
              <a:t>You can </a:t>
            </a:r>
            <a:r>
              <a:rPr lang="en-IN" sz="2000" b="1" dirty="0">
                <a:latin typeface="Verdana" panose="020B0604030504040204" pitchFamily="34" charset="0"/>
                <a:ea typeface="Verdana" panose="020B0604030504040204" pitchFamily="34" charset="0"/>
              </a:rPr>
              <a:t>significantly</a:t>
            </a:r>
            <a:r>
              <a:rPr lang="en-IN" sz="2000" dirty="0">
                <a:latin typeface="Verdana" panose="020B0604030504040204" pitchFamily="34" charset="0"/>
                <a:ea typeface="Verdana" panose="020B0604030504040204" pitchFamily="34" charset="0"/>
              </a:rPr>
              <a:t> change both, by clever use of accounting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IN" sz="2000" dirty="0">
                <a:latin typeface="Verdana" panose="020B0604030504040204" pitchFamily="34" charset="0"/>
                <a:ea typeface="Verdana" panose="020B0604030504040204" pitchFamily="34" charset="0"/>
              </a:rPr>
              <a:t>Some examples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IN" sz="2000" dirty="0">
                <a:latin typeface="Verdana" panose="020B0604030504040204" pitchFamily="34" charset="0"/>
                <a:ea typeface="Verdana" panose="020B0604030504040204" pitchFamily="34" charset="0"/>
              </a:rPr>
              <a:t>Let’s say you are manufacturing pumps. When should you record something as ‘sales’?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IN" sz="2000" dirty="0">
                <a:latin typeface="Verdana" panose="020B0604030504040204" pitchFamily="34" charset="0"/>
                <a:ea typeface="Verdana" panose="020B0604030504040204" pitchFamily="34" charset="0"/>
              </a:rPr>
              <a:t>You are an IT company and you bill in $. You sent your client a bill for $100. On the day of billing, $1 = ₹75. The client transferred $100 after 30 days. That time, $1 = ₹70. You have to report your revenue in ₹. How much?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IN" sz="2000" dirty="0">
                <a:latin typeface="Verdana" panose="020B0604030504040204" pitchFamily="34" charset="0"/>
                <a:ea typeface="Verdana" panose="020B0604030504040204" pitchFamily="34" charset="0"/>
              </a:rPr>
              <a:t>How long does a treadmill/other gym equipment last? Rs.100, depreciated for 10 years = Rs.10 depreciation per year. But depreciated for 4 years?!</a:t>
            </a:r>
          </a:p>
        </p:txBody>
      </p: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7450687E-4D39-4342-A068-9851E3116590}"/>
              </a:ext>
            </a:extLst>
          </p:cNvPr>
          <p:cNvSpPr/>
          <p:nvPr/>
        </p:nvSpPr>
        <p:spPr>
          <a:xfrm>
            <a:off x="2935224" y="1426464"/>
            <a:ext cx="5751576" cy="45262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Accounting Standards</a:t>
            </a:r>
          </a:p>
        </p:txBody>
      </p:sp>
    </p:spTree>
    <p:extLst>
      <p:ext uri="{BB962C8B-B14F-4D97-AF65-F5344CB8AC3E}">
        <p14:creationId xmlns:p14="http://schemas.microsoft.com/office/powerpoint/2010/main" val="54256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F436F-AE5E-4E00-97E3-219A59A23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4000" dirty="0">
                <a:latin typeface="Verdana" panose="020B0604030504040204" pitchFamily="34" charset="0"/>
                <a:ea typeface="Verdana" panose="020B0604030504040204" pitchFamily="34" charset="0"/>
              </a:rPr>
              <a:t>Ratio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1D640-1E85-499D-ABA1-69F77AE03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4520"/>
            <a:ext cx="10515600" cy="4928616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Why ratio analysis?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By merely observing financial statements, one cannot understand the performance of the enterprise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The linkages and inter-connections become clear only after analysis and comparison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Ratio analysis is a systematic use of ratios to interpret/assess the performance and status of the enterprise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Ratios are meaningless without comparison</a:t>
            </a:r>
          </a:p>
        </p:txBody>
      </p:sp>
    </p:spTree>
    <p:extLst>
      <p:ext uri="{BB962C8B-B14F-4D97-AF65-F5344CB8AC3E}">
        <p14:creationId xmlns:p14="http://schemas.microsoft.com/office/powerpoint/2010/main" val="3740486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F436F-AE5E-4E00-97E3-219A59A23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4000" dirty="0">
                <a:latin typeface="Verdana" panose="020B0604030504040204" pitchFamily="34" charset="0"/>
                <a:ea typeface="Verdana" panose="020B0604030504040204" pitchFamily="34" charset="0"/>
              </a:rPr>
              <a:t>Ratio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1D640-1E85-499D-ABA1-69F77AE03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8760"/>
            <a:ext cx="10674096" cy="518464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en-US" sz="2400" dirty="0"/>
              <a:t>Ratio analysis is therefore, a quantitative analysis of financial statements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dirty="0"/>
              <a:t>Ratios help us conduct inter-firm, intra-firm and industry comparison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dirty="0"/>
              <a:t>Ratios help us detect frauds/red flags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dirty="0"/>
              <a:t>Various readers of financial statements will give different importance to different ratios. Bankers, investors, company management…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dirty="0"/>
              <a:t>Huge number of ratios… Balance sheet ratios, P&amp;L ratios, connecting ratios!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dirty="0"/>
              <a:t>Everyone will customize them to suit their own needs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dirty="0"/>
              <a:t>In some cases, the formula may also be different </a:t>
            </a:r>
          </a:p>
        </p:txBody>
      </p:sp>
    </p:spTree>
    <p:extLst>
      <p:ext uri="{BB962C8B-B14F-4D97-AF65-F5344CB8AC3E}">
        <p14:creationId xmlns:p14="http://schemas.microsoft.com/office/powerpoint/2010/main" val="2659480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EE62-EAF3-499D-B42B-E985E04D2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4000" dirty="0">
                <a:latin typeface="Verdana" panose="020B0604030504040204" pitchFamily="34" charset="0"/>
                <a:ea typeface="Verdana" panose="020B0604030504040204" pitchFamily="34" charset="0"/>
              </a:rPr>
              <a:t>Some examples and how they help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811796-F2FF-4324-85BA-6CF116607F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300727"/>
              </p:ext>
            </p:extLst>
          </p:nvPr>
        </p:nvGraphicFramePr>
        <p:xfrm>
          <a:off x="414528" y="1432846"/>
          <a:ext cx="6381834" cy="11880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val="1527080538"/>
                    </a:ext>
                  </a:extLst>
                </a:gridCol>
                <a:gridCol w="811639">
                  <a:extLst>
                    <a:ext uri="{9D8B030D-6E8A-4147-A177-3AD203B41FA5}">
                      <a16:colId xmlns:a16="http://schemas.microsoft.com/office/drawing/2014/main" val="1718548359"/>
                    </a:ext>
                  </a:extLst>
                </a:gridCol>
                <a:gridCol w="811639">
                  <a:extLst>
                    <a:ext uri="{9D8B030D-6E8A-4147-A177-3AD203B41FA5}">
                      <a16:colId xmlns:a16="http://schemas.microsoft.com/office/drawing/2014/main" val="1285753017"/>
                    </a:ext>
                  </a:extLst>
                </a:gridCol>
                <a:gridCol w="811639">
                  <a:extLst>
                    <a:ext uri="{9D8B030D-6E8A-4147-A177-3AD203B41FA5}">
                      <a16:colId xmlns:a16="http://schemas.microsoft.com/office/drawing/2014/main" val="3587987711"/>
                    </a:ext>
                  </a:extLst>
                </a:gridCol>
                <a:gridCol w="811639">
                  <a:extLst>
                    <a:ext uri="{9D8B030D-6E8A-4147-A177-3AD203B41FA5}">
                      <a16:colId xmlns:a16="http://schemas.microsoft.com/office/drawing/2014/main" val="990469510"/>
                    </a:ext>
                  </a:extLst>
                </a:gridCol>
                <a:gridCol w="811639">
                  <a:extLst>
                    <a:ext uri="{9D8B030D-6E8A-4147-A177-3AD203B41FA5}">
                      <a16:colId xmlns:a16="http://schemas.microsoft.com/office/drawing/2014/main" val="1510108337"/>
                    </a:ext>
                  </a:extLst>
                </a:gridCol>
                <a:gridCol w="811639">
                  <a:extLst>
                    <a:ext uri="{9D8B030D-6E8A-4147-A177-3AD203B41FA5}">
                      <a16:colId xmlns:a16="http://schemas.microsoft.com/office/drawing/2014/main" val="1112855635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Particulars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Year 1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Year 2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Year 3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Year 4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Year 5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Year 6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2796645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Sales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5386802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Profit after tax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13.2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16.5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15.6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15.6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15.6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5600997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7D1F399-01CB-4DE0-A3AD-4865C890AE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655778"/>
              </p:ext>
            </p:extLst>
          </p:nvPr>
        </p:nvGraphicFramePr>
        <p:xfrm>
          <a:off x="414528" y="2709874"/>
          <a:ext cx="6381834" cy="3960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val="2088620420"/>
                    </a:ext>
                  </a:extLst>
                </a:gridCol>
                <a:gridCol w="811639">
                  <a:extLst>
                    <a:ext uri="{9D8B030D-6E8A-4147-A177-3AD203B41FA5}">
                      <a16:colId xmlns:a16="http://schemas.microsoft.com/office/drawing/2014/main" val="2655187108"/>
                    </a:ext>
                  </a:extLst>
                </a:gridCol>
                <a:gridCol w="811639">
                  <a:extLst>
                    <a:ext uri="{9D8B030D-6E8A-4147-A177-3AD203B41FA5}">
                      <a16:colId xmlns:a16="http://schemas.microsoft.com/office/drawing/2014/main" val="3428774771"/>
                    </a:ext>
                  </a:extLst>
                </a:gridCol>
                <a:gridCol w="811639">
                  <a:extLst>
                    <a:ext uri="{9D8B030D-6E8A-4147-A177-3AD203B41FA5}">
                      <a16:colId xmlns:a16="http://schemas.microsoft.com/office/drawing/2014/main" val="3066978416"/>
                    </a:ext>
                  </a:extLst>
                </a:gridCol>
                <a:gridCol w="811639">
                  <a:extLst>
                    <a:ext uri="{9D8B030D-6E8A-4147-A177-3AD203B41FA5}">
                      <a16:colId xmlns:a16="http://schemas.microsoft.com/office/drawing/2014/main" val="2133607771"/>
                    </a:ext>
                  </a:extLst>
                </a:gridCol>
                <a:gridCol w="811639">
                  <a:extLst>
                    <a:ext uri="{9D8B030D-6E8A-4147-A177-3AD203B41FA5}">
                      <a16:colId xmlns:a16="http://schemas.microsoft.com/office/drawing/2014/main" val="3131790223"/>
                    </a:ext>
                  </a:extLst>
                </a:gridCol>
                <a:gridCol w="811639">
                  <a:extLst>
                    <a:ext uri="{9D8B030D-6E8A-4147-A177-3AD203B41FA5}">
                      <a16:colId xmlns:a16="http://schemas.microsoft.com/office/drawing/2014/main" val="3232054538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Margin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10%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11%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11%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12%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12%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13%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5846116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2EAB463-A0C3-480A-AB85-C6B54F175232}"/>
              </a:ext>
            </a:extLst>
          </p:cNvPr>
          <p:cNvSpPr txBox="1"/>
          <p:nvPr/>
        </p:nvSpPr>
        <p:spPr>
          <a:xfrm>
            <a:off x="7324344" y="2220736"/>
            <a:ext cx="3566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latin typeface="Verdana" panose="020B0604030504040204" pitchFamily="34" charset="0"/>
                <a:ea typeface="Verdana" panose="020B0604030504040204" pitchFamily="34" charset="0"/>
              </a:rPr>
              <a:t>Simple Profit Margin ratio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D6FF55-41D3-4E4A-8239-D0166C4027C2}"/>
              </a:ext>
            </a:extLst>
          </p:cNvPr>
          <p:cNvSpPr txBox="1"/>
          <p:nvPr/>
        </p:nvSpPr>
        <p:spPr>
          <a:xfrm>
            <a:off x="295656" y="3552072"/>
            <a:ext cx="683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Funda</a:t>
            </a:r>
            <a:r>
              <a:rPr lang="en-IN" sz="2000" dirty="0">
                <a:latin typeface="Verdana" panose="020B0604030504040204" pitchFamily="34" charset="0"/>
                <a:ea typeface="Verdana" panose="020B0604030504040204" pitchFamily="34" charset="0"/>
              </a:rPr>
              <a:t> of Capital Employed and ROCE; PBIT (profit)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26F2179-4455-4C40-97C7-4106D75AEE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168057"/>
              </p:ext>
            </p:extLst>
          </p:nvPr>
        </p:nvGraphicFramePr>
        <p:xfrm>
          <a:off x="414528" y="4262568"/>
          <a:ext cx="7054146" cy="12960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584000">
                  <a:extLst>
                    <a:ext uri="{9D8B030D-6E8A-4147-A177-3AD203B41FA5}">
                      <a16:colId xmlns:a16="http://schemas.microsoft.com/office/drawing/2014/main" val="798464203"/>
                    </a:ext>
                  </a:extLst>
                </a:gridCol>
                <a:gridCol w="911691">
                  <a:extLst>
                    <a:ext uri="{9D8B030D-6E8A-4147-A177-3AD203B41FA5}">
                      <a16:colId xmlns:a16="http://schemas.microsoft.com/office/drawing/2014/main" val="1558707868"/>
                    </a:ext>
                  </a:extLst>
                </a:gridCol>
                <a:gridCol w="911691">
                  <a:extLst>
                    <a:ext uri="{9D8B030D-6E8A-4147-A177-3AD203B41FA5}">
                      <a16:colId xmlns:a16="http://schemas.microsoft.com/office/drawing/2014/main" val="1740072656"/>
                    </a:ext>
                  </a:extLst>
                </a:gridCol>
                <a:gridCol w="911691">
                  <a:extLst>
                    <a:ext uri="{9D8B030D-6E8A-4147-A177-3AD203B41FA5}">
                      <a16:colId xmlns:a16="http://schemas.microsoft.com/office/drawing/2014/main" val="3441737070"/>
                    </a:ext>
                  </a:extLst>
                </a:gridCol>
                <a:gridCol w="911691">
                  <a:extLst>
                    <a:ext uri="{9D8B030D-6E8A-4147-A177-3AD203B41FA5}">
                      <a16:colId xmlns:a16="http://schemas.microsoft.com/office/drawing/2014/main" val="3441775990"/>
                    </a:ext>
                  </a:extLst>
                </a:gridCol>
                <a:gridCol w="911691">
                  <a:extLst>
                    <a:ext uri="{9D8B030D-6E8A-4147-A177-3AD203B41FA5}">
                      <a16:colId xmlns:a16="http://schemas.microsoft.com/office/drawing/2014/main" val="1887602170"/>
                    </a:ext>
                  </a:extLst>
                </a:gridCol>
                <a:gridCol w="911691">
                  <a:extLst>
                    <a:ext uri="{9D8B030D-6E8A-4147-A177-3AD203B41FA5}">
                      <a16:colId xmlns:a16="http://schemas.microsoft.com/office/drawing/2014/main" val="28542265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Particulars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Year 1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Year 2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Year 3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Year 4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Year 5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Year 6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094854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Capital Employed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125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4145855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Profit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12.1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13.75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15.6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15.6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18.2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1291647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379A986-A5EB-4068-8F4F-D4CAFB7CFB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599980"/>
              </p:ext>
            </p:extLst>
          </p:nvPr>
        </p:nvGraphicFramePr>
        <p:xfrm>
          <a:off x="414528" y="5652954"/>
          <a:ext cx="7054146" cy="4320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584000">
                  <a:extLst>
                    <a:ext uri="{9D8B030D-6E8A-4147-A177-3AD203B41FA5}">
                      <a16:colId xmlns:a16="http://schemas.microsoft.com/office/drawing/2014/main" val="3004483656"/>
                    </a:ext>
                  </a:extLst>
                </a:gridCol>
                <a:gridCol w="911691">
                  <a:extLst>
                    <a:ext uri="{9D8B030D-6E8A-4147-A177-3AD203B41FA5}">
                      <a16:colId xmlns:a16="http://schemas.microsoft.com/office/drawing/2014/main" val="4041682717"/>
                    </a:ext>
                  </a:extLst>
                </a:gridCol>
                <a:gridCol w="911691">
                  <a:extLst>
                    <a:ext uri="{9D8B030D-6E8A-4147-A177-3AD203B41FA5}">
                      <a16:colId xmlns:a16="http://schemas.microsoft.com/office/drawing/2014/main" val="872449732"/>
                    </a:ext>
                  </a:extLst>
                </a:gridCol>
                <a:gridCol w="911691">
                  <a:extLst>
                    <a:ext uri="{9D8B030D-6E8A-4147-A177-3AD203B41FA5}">
                      <a16:colId xmlns:a16="http://schemas.microsoft.com/office/drawing/2014/main" val="2566655802"/>
                    </a:ext>
                  </a:extLst>
                </a:gridCol>
                <a:gridCol w="911691">
                  <a:extLst>
                    <a:ext uri="{9D8B030D-6E8A-4147-A177-3AD203B41FA5}">
                      <a16:colId xmlns:a16="http://schemas.microsoft.com/office/drawing/2014/main" val="2296671965"/>
                    </a:ext>
                  </a:extLst>
                </a:gridCol>
                <a:gridCol w="911691">
                  <a:extLst>
                    <a:ext uri="{9D8B030D-6E8A-4147-A177-3AD203B41FA5}">
                      <a16:colId xmlns:a16="http://schemas.microsoft.com/office/drawing/2014/main" val="668568432"/>
                    </a:ext>
                  </a:extLst>
                </a:gridCol>
                <a:gridCol w="911691">
                  <a:extLst>
                    <a:ext uri="{9D8B030D-6E8A-4147-A177-3AD203B41FA5}">
                      <a16:colId xmlns:a16="http://schemas.microsoft.com/office/drawing/2014/main" val="1397415185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ROCE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10%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11%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11%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12%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12%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13%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9727992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0CF8DD8-6CFD-4BDC-B881-E6F193FE54B5}"/>
              </a:ext>
            </a:extLst>
          </p:cNvPr>
          <p:cNvSpPr txBox="1"/>
          <p:nvPr/>
        </p:nvSpPr>
        <p:spPr>
          <a:xfrm>
            <a:off x="7714488" y="4510458"/>
            <a:ext cx="4062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latin typeface="Verdana" panose="020B0604030504040204" pitchFamily="34" charset="0"/>
                <a:ea typeface="Verdana" panose="020B0604030504040204" pitchFamily="34" charset="0"/>
              </a:rPr>
              <a:t>ROCE tells you how efficiently you are using capital, which is a scarce resource</a:t>
            </a:r>
          </a:p>
        </p:txBody>
      </p:sp>
    </p:spTree>
    <p:extLst>
      <p:ext uri="{BB962C8B-B14F-4D97-AF65-F5344CB8AC3E}">
        <p14:creationId xmlns:p14="http://schemas.microsoft.com/office/powerpoint/2010/main" val="147431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EE62-EAF3-499D-B42B-E985E04D2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4000" dirty="0">
                <a:latin typeface="Verdana" panose="020B0604030504040204" pitchFamily="34" charset="0"/>
                <a:ea typeface="Verdana" panose="020B0604030504040204" pitchFamily="34" charset="0"/>
              </a:rPr>
              <a:t>Some examples and how they help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85DF848-D4EC-498E-B540-C24627D61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417" y="4725268"/>
            <a:ext cx="6569109" cy="505951"/>
          </a:xfrm>
        </p:spPr>
        <p:txBody>
          <a:bodyPr>
            <a:normAutofit/>
          </a:bodyPr>
          <a:lstStyle/>
          <a:p>
            <a:r>
              <a:rPr lang="en-IN" sz="2000" dirty="0">
                <a:latin typeface="Verdana" panose="020B0604030504040204" pitchFamily="34" charset="0"/>
                <a:ea typeface="Verdana" panose="020B0604030504040204" pitchFamily="34" charset="0"/>
              </a:rPr>
              <a:t>Can anyone tell me what does ‘debtors’ mean?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CFB223D-F1FE-4235-A648-DF7F72CB6A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533294"/>
              </p:ext>
            </p:extLst>
          </p:nvPr>
        </p:nvGraphicFramePr>
        <p:xfrm>
          <a:off x="838198" y="1419889"/>
          <a:ext cx="7092000" cy="165484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908000">
                  <a:extLst>
                    <a:ext uri="{9D8B030D-6E8A-4147-A177-3AD203B41FA5}">
                      <a16:colId xmlns:a16="http://schemas.microsoft.com/office/drawing/2014/main" val="1018537170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637700024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599225898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351197384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07928327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5226858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450721833"/>
                    </a:ext>
                  </a:extLst>
                </a:gridCol>
              </a:tblGrid>
              <a:tr h="413710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Particulars</a:t>
                      </a:r>
                      <a:endParaRPr lang="en-IN" sz="1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Year 1</a:t>
                      </a:r>
                      <a:endParaRPr lang="en-IN" sz="1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Year 2</a:t>
                      </a:r>
                      <a:endParaRPr lang="en-IN" sz="1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Year 3</a:t>
                      </a:r>
                      <a:endParaRPr lang="en-IN" sz="1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Year 4</a:t>
                      </a:r>
                      <a:endParaRPr lang="en-IN" sz="1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Year 5</a:t>
                      </a:r>
                      <a:endParaRPr lang="en-IN" sz="1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Year 6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76922802"/>
                  </a:ext>
                </a:extLst>
              </a:tr>
              <a:tr h="413710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Sales Rs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130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170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200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250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300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87913758"/>
                  </a:ext>
                </a:extLst>
              </a:tr>
              <a:tr h="413710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Profit Rs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24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38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77312189"/>
                  </a:ext>
                </a:extLst>
              </a:tr>
              <a:tr h="413710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Profit Margin %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10%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12%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11%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12%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12%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13%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9301557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8803BB7-6010-48F1-A085-73354CD9BA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021266"/>
              </p:ext>
            </p:extLst>
          </p:nvPr>
        </p:nvGraphicFramePr>
        <p:xfrm>
          <a:off x="838198" y="3282286"/>
          <a:ext cx="7092000" cy="82742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908000">
                  <a:extLst>
                    <a:ext uri="{9D8B030D-6E8A-4147-A177-3AD203B41FA5}">
                      <a16:colId xmlns:a16="http://schemas.microsoft.com/office/drawing/2014/main" val="109470948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627899128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76485484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36522118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44351515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20900481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842143701"/>
                    </a:ext>
                  </a:extLst>
                </a:gridCol>
              </a:tblGrid>
              <a:tr h="413710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Debtors Rs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45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60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90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110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48013079"/>
                  </a:ext>
                </a:extLst>
              </a:tr>
              <a:tr h="413710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Days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73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84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97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110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131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134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28378853"/>
                  </a:ext>
                </a:extLst>
              </a:tr>
            </a:tbl>
          </a:graphicData>
        </a:graphic>
      </p:graphicFrame>
      <p:pic>
        <p:nvPicPr>
          <p:cNvPr id="1026" name="Picture 2" descr="Celebrating GIFs | Tenor">
            <a:extLst>
              <a:ext uri="{FF2B5EF4-FFF2-40B4-BE49-F238E27FC236}">
                <a16:creationId xmlns:a16="http://schemas.microsoft.com/office/drawing/2014/main" id="{12CDD347-929D-46D4-90DB-3100CDB5E5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891" y="1385932"/>
            <a:ext cx="2298850" cy="169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E0EE40F2-A123-4A46-86B3-D1ADA8B06024}"/>
              </a:ext>
            </a:extLst>
          </p:cNvPr>
          <p:cNvSpPr txBox="1">
            <a:spLocks/>
          </p:cNvSpPr>
          <p:nvPr/>
        </p:nvSpPr>
        <p:spPr>
          <a:xfrm>
            <a:off x="838198" y="5576923"/>
            <a:ext cx="6569109" cy="505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000" dirty="0">
                <a:latin typeface="Verdana" panose="020B0604030504040204" pitchFamily="34" charset="0"/>
                <a:ea typeface="Verdana" panose="020B0604030504040204" pitchFamily="34" charset="0"/>
              </a:rPr>
              <a:t>Now what you say about this business?</a:t>
            </a:r>
          </a:p>
        </p:txBody>
      </p:sp>
    </p:spTree>
    <p:extLst>
      <p:ext uri="{BB962C8B-B14F-4D97-AF65-F5344CB8AC3E}">
        <p14:creationId xmlns:p14="http://schemas.microsoft.com/office/powerpoint/2010/main" val="371042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F1CAD-74B2-41C5-B24F-C077995A3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4000" dirty="0">
                <a:latin typeface="Verdana" panose="020B0604030504040204" pitchFamily="34" charset="0"/>
                <a:ea typeface="Verdana" panose="020B0604030504040204" pitchFamily="34" charset="0"/>
              </a:rPr>
              <a:t>Some actual stuff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2805DC-EB2D-4901-BE91-5538F4FB2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0" y="1550923"/>
            <a:ext cx="10011959" cy="20829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99F8D6-A05D-4DDD-AAAC-4999BA8DF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60" y="4265623"/>
            <a:ext cx="10113564" cy="20575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23FA3C-1DDA-45E2-9E3B-2A227333C7AC}"/>
              </a:ext>
            </a:extLst>
          </p:cNvPr>
          <p:cNvSpPr txBox="1"/>
          <p:nvPr/>
        </p:nvSpPr>
        <p:spPr>
          <a:xfrm>
            <a:off x="10488168" y="2592376"/>
            <a:ext cx="1453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Asian Paints</a:t>
            </a:r>
          </a:p>
          <a:p>
            <a:r>
              <a:rPr lang="en-IN" dirty="0"/>
              <a:t>Rs.250000 </a:t>
            </a:r>
            <a:r>
              <a:rPr lang="en-IN" dirty="0" err="1"/>
              <a:t>cr</a:t>
            </a:r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0E9EEA-0284-4607-93EF-86F6DAD53525}"/>
              </a:ext>
            </a:extLst>
          </p:cNvPr>
          <p:cNvSpPr txBox="1"/>
          <p:nvPr/>
        </p:nvSpPr>
        <p:spPr>
          <a:xfrm>
            <a:off x="10488168" y="5294376"/>
            <a:ext cx="1453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Berger Paints</a:t>
            </a:r>
          </a:p>
          <a:p>
            <a:r>
              <a:rPr lang="en-IN" dirty="0"/>
              <a:t>Rs.16000 </a:t>
            </a:r>
            <a:r>
              <a:rPr lang="en-IN" dirty="0" err="1"/>
              <a:t>cr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3155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9A78F-B7DA-4205-AE88-E7E13839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4000" dirty="0">
                <a:latin typeface="Verdana" panose="020B0604030504040204" pitchFamily="34" charset="0"/>
                <a:ea typeface="Verdana" panose="020B0604030504040204" pitchFamily="34" charset="0"/>
              </a:rPr>
              <a:t>To sum it all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666A6-814F-4E4A-A2D4-D907B08C4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9616"/>
            <a:ext cx="10515600" cy="53401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IN" sz="2000" dirty="0">
                <a:latin typeface="Verdana" panose="020B0604030504040204" pitchFamily="34" charset="0"/>
                <a:ea typeface="Verdana" panose="020B0604030504040204" pitchFamily="34" charset="0"/>
              </a:rPr>
              <a:t>Accounting, ratios and related topics are not hard, they just require effort and practice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IN" sz="2000" dirty="0">
                <a:latin typeface="Verdana" panose="020B0604030504040204" pitchFamily="34" charset="0"/>
                <a:ea typeface="Verdana" panose="020B0604030504040204" pitchFamily="34" charset="0"/>
              </a:rPr>
              <a:t>Do not have any mind-blocks; just be systematic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IN" sz="2000" dirty="0">
                <a:latin typeface="Verdana" panose="020B0604030504040204" pitchFamily="34" charset="0"/>
                <a:ea typeface="Verdana" panose="020B0604030504040204" pitchFamily="34" charset="0"/>
              </a:rPr>
              <a:t>These will be useful and practically applicable in real life; personally as well as professionally. It is not ‘just useless theory’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IN" sz="2000" dirty="0">
                <a:latin typeface="Verdana" panose="020B0604030504040204" pitchFamily="34" charset="0"/>
                <a:ea typeface="Verdana" panose="020B0604030504040204" pitchFamily="34" charset="0"/>
              </a:rPr>
              <a:t>What we have covered is maybe 1%! 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IN" sz="2000" dirty="0">
                <a:latin typeface="Verdana" panose="020B0604030504040204" pitchFamily="34" charset="0"/>
                <a:ea typeface="Verdana" panose="020B0604030504040204" pitchFamily="34" charset="0"/>
              </a:rPr>
              <a:t>Some tips!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IN" sz="2000" dirty="0">
                <a:latin typeface="Verdana" panose="020B0604030504040204" pitchFamily="34" charset="0"/>
                <a:ea typeface="Verdana" panose="020B0604030504040204" pitchFamily="34" charset="0"/>
              </a:rPr>
              <a:t>Start maintaining an account of your own expenses; it helps understand the topic, plus you will feel guilty too </a:t>
            </a:r>
            <a:r>
              <a:rPr lang="en-IN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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IN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If you are interested in reading and learning more about accounting, pick up books by Indian authors; accounting norms differ in different countries</a:t>
            </a:r>
            <a:endParaRPr lang="en-IN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19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960B6-F605-4065-ADEB-4AB4957A8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4000" dirty="0">
                <a:latin typeface="Verdana" panose="020B0604030504040204" pitchFamily="34" charset="0"/>
                <a:ea typeface="Verdana" panose="020B0604030504040204" pitchFamily="34" charset="0"/>
              </a:rPr>
              <a:t>I am a ‘non-commerce’ student</a:t>
            </a:r>
          </a:p>
        </p:txBody>
      </p:sp>
      <p:pic>
        <p:nvPicPr>
          <p:cNvPr id="1026" name="Picture 2" descr="How to respond to “I'm bored” | Understanding Boys, a blog for parents of  boys by Brighton Grammar School">
            <a:extLst>
              <a:ext uri="{FF2B5EF4-FFF2-40B4-BE49-F238E27FC236}">
                <a16:creationId xmlns:a16="http://schemas.microsoft.com/office/drawing/2014/main" id="{9ACD444B-E2ED-4014-95F4-CF7662E43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6650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'm scared of the dentist! What do I do? - Cranbourne North Dental">
            <a:extLst>
              <a:ext uri="{FF2B5EF4-FFF2-40B4-BE49-F238E27FC236}">
                <a16:creationId xmlns:a16="http://schemas.microsoft.com/office/drawing/2014/main" id="{DC17A4AA-2D1D-4619-AAA9-14CE6582A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66508"/>
            <a:ext cx="2895600" cy="174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ortrait Of 3 Years Old Little Blond Kid With Mouth Open Screaming.. Stock  Photo, Picture And Royalty Free Image. Image 95806873.">
            <a:extLst>
              <a:ext uri="{FF2B5EF4-FFF2-40B4-BE49-F238E27FC236}">
                <a16:creationId xmlns:a16="http://schemas.microsoft.com/office/drawing/2014/main" id="{8AC1DCA3-06C1-44F0-BD1C-B84918519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5" y="2875174"/>
            <a:ext cx="2619375" cy="193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13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01CB150-CF2E-4B36-A009-1624568B0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1690688"/>
            <a:ext cx="4572000" cy="3248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0499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B547B-D1F6-4990-A8CE-D1A6A9415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4000" dirty="0">
                <a:latin typeface="Verdana" panose="020B0604030504040204" pitchFamily="34" charset="0"/>
                <a:ea typeface="Verdana" panose="020B0604030504040204" pitchFamily="34" charset="0"/>
              </a:rPr>
              <a:t>It need not be that way</a:t>
            </a:r>
          </a:p>
        </p:txBody>
      </p:sp>
      <p:pic>
        <p:nvPicPr>
          <p:cNvPr id="2050" name="Picture 2" descr="About Us - Oaklane Capital Management">
            <a:extLst>
              <a:ext uri="{FF2B5EF4-FFF2-40B4-BE49-F238E27FC236}">
                <a16:creationId xmlns:a16="http://schemas.microsoft.com/office/drawing/2014/main" id="{AAAF5A29-7DF3-4D46-84CA-E3E2704F7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419" y="2749288"/>
            <a:ext cx="2805162" cy="249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45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ECDED-582A-4FB3-B58A-7954E3BA9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4000" dirty="0">
                <a:latin typeface="Verdana" panose="020B0604030504040204" pitchFamily="34" charset="0"/>
                <a:ea typeface="Verdana" panose="020B0604030504040204" pitchFamily="34" charset="0"/>
              </a:rPr>
              <a:t>Why is accounting needed?!</a:t>
            </a:r>
          </a:p>
        </p:txBody>
      </p:sp>
      <p:pic>
        <p:nvPicPr>
          <p:cNvPr id="3074" name="Picture 2" descr="digitalhub | 'Daddisms'- the Top 20 Dad Phrases - digitalhub">
            <a:extLst>
              <a:ext uri="{FF2B5EF4-FFF2-40B4-BE49-F238E27FC236}">
                <a16:creationId xmlns:a16="http://schemas.microsoft.com/office/drawing/2014/main" id="{6C46D769-1032-4342-B2C5-A61791DCA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070" y="2083325"/>
            <a:ext cx="2628900" cy="184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eenage Girl Talking On Phone Stock Footage Video (100% Royalty-free)  5241230 | Shutterstock">
            <a:extLst>
              <a:ext uri="{FF2B5EF4-FFF2-40B4-BE49-F238E27FC236}">
                <a16:creationId xmlns:a16="http://schemas.microsoft.com/office/drawing/2014/main" id="{A19681EA-3EF4-4B93-A628-EA7C430C6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133" y="2163451"/>
            <a:ext cx="3093958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72F5F5E7-1D7E-4ECB-A210-0A6BCD680FF0}"/>
              </a:ext>
            </a:extLst>
          </p:cNvPr>
          <p:cNvSpPr/>
          <p:nvPr/>
        </p:nvSpPr>
        <p:spPr>
          <a:xfrm>
            <a:off x="1310326" y="1690688"/>
            <a:ext cx="1894786" cy="1014805"/>
          </a:xfrm>
          <a:prstGeom prst="wedgeEllipseCallout">
            <a:avLst>
              <a:gd name="adj1" fmla="val 42119"/>
              <a:gd name="adj2" fmla="val 4677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600" dirty="0"/>
              <a:t>Hey Dad, missing you. How are you?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2DFC9BDE-FC21-45D2-A67B-EAC960A87288}"/>
              </a:ext>
            </a:extLst>
          </p:cNvPr>
          <p:cNvSpPr/>
          <p:nvPr/>
        </p:nvSpPr>
        <p:spPr>
          <a:xfrm>
            <a:off x="8684835" y="1552410"/>
            <a:ext cx="2628900" cy="1325563"/>
          </a:xfrm>
          <a:prstGeom prst="wedgeEllipseCallout">
            <a:avLst>
              <a:gd name="adj1" fmla="val -52819"/>
              <a:gd name="adj2" fmla="val 3539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600" dirty="0"/>
              <a:t>That means you are out of money. What did you spend so much money on?</a:t>
            </a:r>
          </a:p>
        </p:txBody>
      </p:sp>
      <p:pic>
        <p:nvPicPr>
          <p:cNvPr id="8" name="Picture 4" descr="Teenage Girl Talking On Phone Stock Footage Video (100% Royalty-free)  5241230 | Shutterstock">
            <a:extLst>
              <a:ext uri="{FF2B5EF4-FFF2-40B4-BE49-F238E27FC236}">
                <a16:creationId xmlns:a16="http://schemas.microsoft.com/office/drawing/2014/main" id="{4B573ADF-E159-43BF-BA41-D0A4E9A93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021" y="4962870"/>
            <a:ext cx="3093958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C1FE931A-85C3-4EB5-83E4-EDF2D42FB0E5}"/>
              </a:ext>
            </a:extLst>
          </p:cNvPr>
          <p:cNvSpPr/>
          <p:nvPr/>
        </p:nvSpPr>
        <p:spPr>
          <a:xfrm>
            <a:off x="4336330" y="4191129"/>
            <a:ext cx="2509691" cy="1325564"/>
          </a:xfrm>
          <a:prstGeom prst="wedgeEllipseCallout">
            <a:avLst>
              <a:gd name="adj1" fmla="val 42119"/>
              <a:gd name="adj2" fmla="val 4677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600" dirty="0"/>
              <a:t>How mean! But </a:t>
            </a:r>
            <a:r>
              <a:rPr lang="en-IN" sz="1600" dirty="0" err="1"/>
              <a:t>ya</a:t>
            </a:r>
            <a:r>
              <a:rPr lang="en-IN" sz="1600" dirty="0"/>
              <a:t> you are right. </a:t>
            </a:r>
            <a:r>
              <a:rPr lang="en-IN" sz="1600" dirty="0">
                <a:sym typeface="Wingdings" panose="05000000000000000000" pitchFamily="2" charset="2"/>
              </a:rPr>
              <a:t></a:t>
            </a:r>
          </a:p>
          <a:p>
            <a:pPr algn="ctr"/>
            <a:r>
              <a:rPr lang="en-IN" sz="1600" dirty="0">
                <a:sym typeface="Wingdings" panose="05000000000000000000" pitchFamily="2" charset="2"/>
              </a:rPr>
              <a:t>I spent it on, you know.. Stuff.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205377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EF12D-9A02-4362-8100-72D879E22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4000" dirty="0">
                <a:latin typeface="Verdana" panose="020B0604030504040204" pitchFamily="34" charset="0"/>
                <a:ea typeface="Verdana" panose="020B0604030504040204" pitchFamily="34" charset="0"/>
              </a:rPr>
              <a:t>What is expected from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686AA-6CE3-4224-818C-84A2FA4AB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4489" y="1825625"/>
            <a:ext cx="6636465" cy="49333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IN" sz="2000" dirty="0">
                <a:latin typeface="Verdana" panose="020B0604030504040204" pitchFamily="34" charset="0"/>
                <a:ea typeface="Verdana" panose="020B0604030504040204" pitchFamily="34" charset="0"/>
              </a:rPr>
              <a:t>As management professionals, this is what you will be concerned with the most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IN" sz="2000" dirty="0">
                <a:latin typeface="Verdana" panose="020B0604030504040204" pitchFamily="34" charset="0"/>
                <a:ea typeface="Verdana" panose="020B0604030504040204" pitchFamily="34" charset="0"/>
              </a:rPr>
              <a:t>But understanding how to get to this point is also most important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IN" sz="2000" dirty="0">
                <a:latin typeface="Verdana" panose="020B0604030504040204" pitchFamily="34" charset="0"/>
                <a:ea typeface="Verdana" panose="020B0604030504040204" pitchFamily="34" charset="0"/>
              </a:rPr>
              <a:t>If financial statements are messed up, further steps become immaterial. But you need to understand that in the first place!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IN" sz="2000" dirty="0">
                <a:latin typeface="Verdana" panose="020B0604030504040204" pitchFamily="34" charset="0"/>
                <a:ea typeface="Verdana" panose="020B0604030504040204" pitchFamily="34" charset="0"/>
              </a:rPr>
              <a:t>You need working knowledge of accounting, expert knowledge is optional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IN" sz="2000" dirty="0">
                <a:latin typeface="Verdana" panose="020B0604030504040204" pitchFamily="34" charset="0"/>
                <a:ea typeface="Verdana" panose="020B0604030504040204" pitchFamily="34" charset="0"/>
              </a:rPr>
              <a:t>For those of you who plan of starting / joining their own business, however, a more in-depth knowledge of accounting is very important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1B01C4F-DBEA-43D1-A8C8-348648868F12}"/>
              </a:ext>
            </a:extLst>
          </p:cNvPr>
          <p:cNvSpPr/>
          <p:nvPr/>
        </p:nvSpPr>
        <p:spPr>
          <a:xfrm>
            <a:off x="1376313" y="5957740"/>
            <a:ext cx="1828800" cy="8012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Record Keeping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09394A3-C6CF-4A23-A13B-0CCD8B903959}"/>
              </a:ext>
            </a:extLst>
          </p:cNvPr>
          <p:cNvSpPr/>
          <p:nvPr/>
        </p:nvSpPr>
        <p:spPr>
          <a:xfrm>
            <a:off x="1376313" y="1799468"/>
            <a:ext cx="1828800" cy="8012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Executive decision making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9BDF9E2-25BF-4E12-A44E-D083A8BF646C}"/>
              </a:ext>
            </a:extLst>
          </p:cNvPr>
          <p:cNvSpPr/>
          <p:nvPr/>
        </p:nvSpPr>
        <p:spPr>
          <a:xfrm>
            <a:off x="1376313" y="3903728"/>
            <a:ext cx="1828800" cy="8012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Prep of financial statements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D0B3CF2-B119-40C5-B180-D67F07170E5B}"/>
              </a:ext>
            </a:extLst>
          </p:cNvPr>
          <p:cNvSpPr/>
          <p:nvPr/>
        </p:nvSpPr>
        <p:spPr>
          <a:xfrm>
            <a:off x="1376313" y="2851598"/>
            <a:ext cx="1828800" cy="8012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Financial statement analysis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C786699-285C-4FFA-BD84-DE68726286AC}"/>
              </a:ext>
            </a:extLst>
          </p:cNvPr>
          <p:cNvSpPr/>
          <p:nvPr/>
        </p:nvSpPr>
        <p:spPr>
          <a:xfrm>
            <a:off x="1376313" y="4930734"/>
            <a:ext cx="1828800" cy="8012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Actual Accounting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87C6301-A513-4A1C-9140-F1CB8A085F10}"/>
              </a:ext>
            </a:extLst>
          </p:cNvPr>
          <p:cNvCxnSpPr>
            <a:stCxn id="4" idx="0"/>
            <a:endCxn id="8" idx="2"/>
          </p:cNvCxnSpPr>
          <p:nvPr/>
        </p:nvCxnSpPr>
        <p:spPr>
          <a:xfrm flipV="1">
            <a:off x="2290713" y="5732013"/>
            <a:ext cx="0" cy="2257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0B95C10-C707-4146-84C0-AB91C9FB867E}"/>
              </a:ext>
            </a:extLst>
          </p:cNvPr>
          <p:cNvCxnSpPr/>
          <p:nvPr/>
        </p:nvCxnSpPr>
        <p:spPr>
          <a:xfrm flipV="1">
            <a:off x="2282857" y="3678001"/>
            <a:ext cx="0" cy="2257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F4BAB2D-87E1-4656-9E41-4A77E06D1FE4}"/>
              </a:ext>
            </a:extLst>
          </p:cNvPr>
          <p:cNvCxnSpPr/>
          <p:nvPr/>
        </p:nvCxnSpPr>
        <p:spPr>
          <a:xfrm flipV="1">
            <a:off x="2282857" y="2600747"/>
            <a:ext cx="0" cy="2257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166C985-C555-4093-8720-3935BCFE4F0C}"/>
              </a:ext>
            </a:extLst>
          </p:cNvPr>
          <p:cNvCxnSpPr/>
          <p:nvPr/>
        </p:nvCxnSpPr>
        <p:spPr>
          <a:xfrm flipV="1">
            <a:off x="2290713" y="4705007"/>
            <a:ext cx="0" cy="2257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DFF0F35B-5D60-47FB-B7B0-F8B486BA2441}"/>
              </a:ext>
            </a:extLst>
          </p:cNvPr>
          <p:cNvSpPr/>
          <p:nvPr/>
        </p:nvSpPr>
        <p:spPr>
          <a:xfrm>
            <a:off x="669303" y="1545996"/>
            <a:ext cx="3233394" cy="23577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F7E0899-C1B3-408C-8B8D-F60F06178E4E}"/>
              </a:ext>
            </a:extLst>
          </p:cNvPr>
          <p:cNvCxnSpPr>
            <a:cxnSpLocks/>
          </p:cNvCxnSpPr>
          <p:nvPr/>
        </p:nvCxnSpPr>
        <p:spPr>
          <a:xfrm flipH="1">
            <a:off x="3992251" y="2460396"/>
            <a:ext cx="1234911" cy="264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84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0DB64-6472-4518-BC24-E53CA2F43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4000" dirty="0">
                <a:latin typeface="Verdana" panose="020B0604030504040204" pitchFamily="34" charset="0"/>
                <a:ea typeface="Verdana" panose="020B0604030504040204" pitchFamily="34" charset="0"/>
              </a:rPr>
              <a:t>What is accounting?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38B3D-2255-4FB2-A536-9804A7DAD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3135"/>
            <a:ext cx="10515600" cy="842161"/>
          </a:xfrm>
        </p:spPr>
        <p:txBody>
          <a:bodyPr>
            <a:normAutofit/>
          </a:bodyPr>
          <a:lstStyle/>
          <a:p>
            <a:r>
              <a:rPr lang="en-IN" sz="2000" dirty="0">
                <a:latin typeface="Verdana" panose="020B0604030504040204" pitchFamily="34" charset="0"/>
                <a:ea typeface="Verdana" panose="020B0604030504040204" pitchFamily="34" charset="0"/>
              </a:rPr>
              <a:t>Recording of various transactions of the business, based on certain rules</a:t>
            </a:r>
          </a:p>
          <a:p>
            <a:r>
              <a:rPr lang="en-IN" sz="2000" dirty="0">
                <a:latin typeface="Verdana" panose="020B0604030504040204" pitchFamily="34" charset="0"/>
                <a:ea typeface="Verdana" panose="020B0604030504040204" pitchFamily="34" charset="0"/>
              </a:rPr>
              <a:t>Rules; you have to remember by-heart, all else is pretty logical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891E96-DE97-4683-A9BB-65964071DF16}"/>
              </a:ext>
            </a:extLst>
          </p:cNvPr>
          <p:cNvSpPr txBox="1"/>
          <p:nvPr/>
        </p:nvSpPr>
        <p:spPr>
          <a:xfrm>
            <a:off x="838201" y="2469826"/>
            <a:ext cx="6477000" cy="399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N" sz="2000" dirty="0">
                <a:latin typeface="Verdana" panose="020B0604030504040204" pitchFamily="34" charset="0"/>
                <a:ea typeface="Verdana" panose="020B0604030504040204" pitchFamily="34" charset="0"/>
              </a:rPr>
              <a:t>It started with this; the single entry accounting system (</a:t>
            </a:r>
            <a:r>
              <a:rPr lang="en-IN" sz="2000" i="1" dirty="0" err="1">
                <a:latin typeface="Verdana" panose="020B0604030504040204" pitchFamily="34" charset="0"/>
                <a:ea typeface="Verdana" panose="020B0604030504040204" pitchFamily="34" charset="0"/>
              </a:rPr>
              <a:t>Bahi-khata</a:t>
            </a:r>
            <a:r>
              <a:rPr lang="en-IN" sz="20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N" sz="2000" dirty="0">
                <a:latin typeface="Verdana" panose="020B0604030504040204" pitchFamily="34" charset="0"/>
                <a:ea typeface="Verdana" panose="020B0604030504040204" pitchFamily="34" charset="0"/>
              </a:rPr>
              <a:t>However, it was not something scalable and cross-checks were not there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N" sz="2000" dirty="0">
                <a:latin typeface="Verdana" panose="020B0604030504040204" pitchFamily="34" charset="0"/>
                <a:ea typeface="Verdana" panose="020B0604030504040204" pitchFamily="34" charset="0"/>
              </a:rPr>
              <a:t>So, the double entry accounting system was formulated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N" sz="2000" dirty="0">
                <a:latin typeface="Verdana" panose="020B0604030504040204" pitchFamily="34" charset="0"/>
                <a:ea typeface="Verdana" panose="020B0604030504040204" pitchFamily="34" charset="0"/>
              </a:rPr>
              <a:t>Every transaction has 2 parts; you give something and you get something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N" sz="2000" dirty="0">
                <a:latin typeface="Verdana" panose="020B0604030504040204" pitchFamily="34" charset="0"/>
                <a:ea typeface="Verdana" panose="020B0604030504040204" pitchFamily="34" charset="0"/>
              </a:rPr>
              <a:t>So it’s pretty logical that every transaction must be given 2 ‘effects’ in the books of accounts; one debit effect &amp; one credit effect</a:t>
            </a:r>
          </a:p>
        </p:txBody>
      </p:sp>
      <p:pic>
        <p:nvPicPr>
          <p:cNvPr id="1026" name="Picture 2" descr="Bahi Khata Puja: दिवाली पर दुकानदार इस शुभ मुहूर्त में करें बही खाते की  पूजा, तेजी से बढ़ेगा व्यापार – Mahanagar Kesari">
            <a:extLst>
              <a:ext uri="{FF2B5EF4-FFF2-40B4-BE49-F238E27FC236}">
                <a16:creationId xmlns:a16="http://schemas.microsoft.com/office/drawing/2014/main" id="{AB661FAF-5A16-4302-9217-4E0656B6C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836864"/>
            <a:ext cx="487680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77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7E66-DDEE-4C88-8AA6-078043E65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4000" dirty="0">
                <a:latin typeface="Verdana" panose="020B0604030504040204" pitchFamily="34" charset="0"/>
                <a:ea typeface="Verdana" panose="020B0604030504040204" pitchFamily="34" charset="0"/>
              </a:rPr>
              <a:t>The double entry book keeping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B3D10-2B9C-4A3D-882D-8730EEDE3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0842"/>
            <a:ext cx="10515600" cy="935246"/>
          </a:xfrm>
        </p:spPr>
        <p:txBody>
          <a:bodyPr>
            <a:normAutofit/>
          </a:bodyPr>
          <a:lstStyle/>
          <a:p>
            <a:r>
              <a:rPr lang="en-IN" sz="2000" dirty="0">
                <a:latin typeface="Verdana" panose="020B0604030504040204" pitchFamily="34" charset="0"/>
                <a:ea typeface="Verdana" panose="020B0604030504040204" pitchFamily="34" charset="0"/>
              </a:rPr>
              <a:t>What you need to know: there are 3 types of accounts; personal, real and nominal. On what basis to classify them is part of theory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C4F844-DF24-4A53-9C0A-C54CA4E42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214" y="2430930"/>
            <a:ext cx="6999571" cy="26902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1F7A30-3152-4608-860D-5E93703F839B}"/>
              </a:ext>
            </a:extLst>
          </p:cNvPr>
          <p:cNvSpPr txBox="1"/>
          <p:nvPr/>
        </p:nvSpPr>
        <p:spPr>
          <a:xfrm>
            <a:off x="838200" y="5608949"/>
            <a:ext cx="1051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Verdana" panose="020B0604030504040204" pitchFamily="34" charset="0"/>
                <a:ea typeface="Verdana" panose="020B0604030504040204" pitchFamily="34" charset="0"/>
              </a:rPr>
              <a:t>All accounts can be classified into 4 broad categories; income, expenditure, asset and liability. You just have to understand what is what; again, a bit of theory and a bit of practice</a:t>
            </a:r>
          </a:p>
        </p:txBody>
      </p:sp>
    </p:spTree>
    <p:extLst>
      <p:ext uri="{BB962C8B-B14F-4D97-AF65-F5344CB8AC3E}">
        <p14:creationId xmlns:p14="http://schemas.microsoft.com/office/powerpoint/2010/main" val="400443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9B5BA-1CFB-4A91-95FD-00DCD5F0D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IN" dirty="0"/>
              <a:t>Some simple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EA8E0-BEB8-40FD-A785-949C83A04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86024"/>
            <a:ext cx="10515600" cy="782424"/>
          </a:xfrm>
        </p:spPr>
        <p:txBody>
          <a:bodyPr>
            <a:normAutofit/>
          </a:bodyPr>
          <a:lstStyle/>
          <a:p>
            <a:r>
              <a:rPr lang="en-IN" sz="2000" dirty="0">
                <a:latin typeface="Verdana" panose="020B0604030504040204" pitchFamily="34" charset="0"/>
                <a:ea typeface="Verdana" panose="020B0604030504040204" pitchFamily="34" charset="0"/>
              </a:rPr>
              <a:t>It is all pretty mechanical, once you get a hang of it. Just be systematic and go step-by-step!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27F9B6-272A-4A24-A83E-4EA5603BF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78" y="1626625"/>
            <a:ext cx="11225444" cy="376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5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F3DD4-CED3-4D84-B628-A1473C800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4000" dirty="0">
                <a:latin typeface="Verdana" panose="020B0604030504040204" pitchFamily="34" charset="0"/>
                <a:ea typeface="Verdana" panose="020B0604030504040204" pitchFamily="34" charset="0"/>
              </a:rPr>
              <a:t>The accounting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58D7B-B132-4E71-A53E-38FDD1E9D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18"/>
            <a:ext cx="10515600" cy="55141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000" dirty="0">
                <a:latin typeface="Verdana" panose="020B0604030504040204" pitchFamily="34" charset="0"/>
                <a:ea typeface="Verdana" panose="020B0604030504040204" pitchFamily="34" charset="0"/>
              </a:rPr>
              <a:t>The accounting cycle starts with a transaction and ends with preparation of the financial statements; P&amp;L, balance sheet and cash-flow</a:t>
            </a:r>
          </a:p>
          <a:p>
            <a:pPr>
              <a:lnSpc>
                <a:spcPct val="150000"/>
              </a:lnSpc>
            </a:pPr>
            <a:r>
              <a:rPr lang="en-IN" sz="2000" dirty="0">
                <a:latin typeface="Verdana" panose="020B0604030504040204" pitchFamily="34" charset="0"/>
                <a:ea typeface="Verdana" panose="020B0604030504040204" pitchFamily="34" charset="0"/>
              </a:rPr>
              <a:t>Essentially, the same thing is recycled and presented in different books in different ways to arrive at the final statements</a:t>
            </a:r>
          </a:p>
          <a:p>
            <a:pPr>
              <a:lnSpc>
                <a:spcPct val="150000"/>
              </a:lnSpc>
            </a:pPr>
            <a:r>
              <a:rPr lang="en-IN" sz="2000" dirty="0">
                <a:latin typeface="Verdana" panose="020B0604030504040204" pitchFamily="34" charset="0"/>
                <a:ea typeface="Verdana" panose="020B0604030504040204" pitchFamily="34" charset="0"/>
              </a:rPr>
              <a:t>The main parts of the cycle are</a:t>
            </a:r>
          </a:p>
          <a:p>
            <a:pPr lvl="1">
              <a:lnSpc>
                <a:spcPct val="150000"/>
              </a:lnSpc>
            </a:pPr>
            <a:r>
              <a:rPr lang="en-IN" sz="1600" dirty="0">
                <a:latin typeface="Verdana" panose="020B0604030504040204" pitchFamily="34" charset="0"/>
                <a:ea typeface="Verdana" panose="020B0604030504040204" pitchFamily="34" charset="0"/>
              </a:rPr>
              <a:t>Transaction (The beginning)</a:t>
            </a:r>
          </a:p>
          <a:p>
            <a:pPr lvl="1">
              <a:lnSpc>
                <a:spcPct val="150000"/>
              </a:lnSpc>
            </a:pPr>
            <a:r>
              <a:rPr lang="en-IN" sz="1600" dirty="0">
                <a:latin typeface="Verdana" panose="020B0604030504040204" pitchFamily="34" charset="0"/>
                <a:ea typeface="Verdana" panose="020B0604030504040204" pitchFamily="34" charset="0"/>
              </a:rPr>
              <a:t>Journal (A book of account)</a:t>
            </a:r>
          </a:p>
          <a:p>
            <a:pPr lvl="1">
              <a:lnSpc>
                <a:spcPct val="150000"/>
              </a:lnSpc>
            </a:pPr>
            <a:r>
              <a:rPr lang="en-IN" sz="1600" dirty="0">
                <a:latin typeface="Verdana" panose="020B0604030504040204" pitchFamily="34" charset="0"/>
                <a:ea typeface="Verdana" panose="020B0604030504040204" pitchFamily="34" charset="0"/>
              </a:rPr>
              <a:t>Ledger (A book of account)</a:t>
            </a:r>
          </a:p>
          <a:p>
            <a:pPr lvl="1">
              <a:lnSpc>
                <a:spcPct val="150000"/>
              </a:lnSpc>
            </a:pPr>
            <a:r>
              <a:rPr lang="en-IN" sz="1600" dirty="0">
                <a:latin typeface="Verdana" panose="020B0604030504040204" pitchFamily="34" charset="0"/>
                <a:ea typeface="Verdana" panose="020B0604030504040204" pitchFamily="34" charset="0"/>
              </a:rPr>
              <a:t>Trial balance (Essentially, a summary)</a:t>
            </a:r>
          </a:p>
          <a:p>
            <a:pPr lvl="1">
              <a:lnSpc>
                <a:spcPct val="150000"/>
              </a:lnSpc>
            </a:pPr>
            <a:r>
              <a:rPr lang="en-IN" sz="1600" dirty="0">
                <a:latin typeface="Verdana" panose="020B0604030504040204" pitchFamily="34" charset="0"/>
                <a:ea typeface="Verdana" panose="020B0604030504040204" pitchFamily="34" charset="0"/>
              </a:rPr>
              <a:t>Final accounts (Financial statements)</a:t>
            </a:r>
          </a:p>
          <a:p>
            <a:pPr>
              <a:lnSpc>
                <a:spcPct val="150000"/>
              </a:lnSpc>
            </a:pPr>
            <a:r>
              <a:rPr lang="en-IN" sz="2000" dirty="0">
                <a:latin typeface="Verdana" panose="020B0604030504040204" pitchFamily="34" charset="0"/>
                <a:ea typeface="Verdana" panose="020B0604030504040204" pitchFamily="34" charset="0"/>
              </a:rPr>
              <a:t>Let us see how</a:t>
            </a:r>
          </a:p>
        </p:txBody>
      </p:sp>
    </p:spTree>
    <p:extLst>
      <p:ext uri="{BB962C8B-B14F-4D97-AF65-F5344CB8AC3E}">
        <p14:creationId xmlns:p14="http://schemas.microsoft.com/office/powerpoint/2010/main" val="158133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2362</TotalTime>
  <Words>1179</Words>
  <Application>Microsoft Office PowerPoint</Application>
  <PresentationFormat>Widescreen</PresentationFormat>
  <Paragraphs>207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Verdana</vt:lpstr>
      <vt:lpstr>Office Theme</vt:lpstr>
      <vt:lpstr>Accounting – The Language of Business</vt:lpstr>
      <vt:lpstr>I am a ‘non-commerce’ student</vt:lpstr>
      <vt:lpstr>It need not be that way</vt:lpstr>
      <vt:lpstr>Why is accounting needed?!</vt:lpstr>
      <vt:lpstr>What is expected from you?</vt:lpstr>
      <vt:lpstr>What is accounting?</vt:lpstr>
      <vt:lpstr>The double entry book keeping system</vt:lpstr>
      <vt:lpstr>Some simple examples</vt:lpstr>
      <vt:lpstr>The accounting cycle</vt:lpstr>
      <vt:lpstr>The accounting cycle</vt:lpstr>
      <vt:lpstr>P&amp;L and Balance Sheet</vt:lpstr>
      <vt:lpstr>Cash Flow Statement</vt:lpstr>
      <vt:lpstr>Why accounting matters</vt:lpstr>
      <vt:lpstr>Ratio analysis</vt:lpstr>
      <vt:lpstr>Ratio analysis</vt:lpstr>
      <vt:lpstr>Some examples and how they help</vt:lpstr>
      <vt:lpstr>Some examples and how they help</vt:lpstr>
      <vt:lpstr>Some actual stuff</vt:lpstr>
      <vt:lpstr>To sum it all up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Accounting – The Language Of Business</dc:title>
  <dc:creator>Neeraj Marathe</dc:creator>
  <cp:lastModifiedBy>Neeraj Marathe</cp:lastModifiedBy>
  <cp:revision>41</cp:revision>
  <dcterms:created xsi:type="dcterms:W3CDTF">2021-01-19T10:13:03Z</dcterms:created>
  <dcterms:modified xsi:type="dcterms:W3CDTF">2021-01-22T08:35:20Z</dcterms:modified>
</cp:coreProperties>
</file>